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5"/>
  </p:handout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80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AA7CE-CAE5-478C-BC0C-1A585DAF4DED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F2BF-5D57-4CA6-B7D8-BB2D9BB7BF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6A73D7-7C8B-4FED-961B-4ED752A428AA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E3D19C-5D0B-4D11-9FB8-359FD8AB2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A73D7-7C8B-4FED-961B-4ED752A428AA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3D19C-5D0B-4D11-9FB8-359FD8AB2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A73D7-7C8B-4FED-961B-4ED752A428AA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3D19C-5D0B-4D11-9FB8-359FD8AB2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A73D7-7C8B-4FED-961B-4ED752A428AA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3D19C-5D0B-4D11-9FB8-359FD8AB2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A73D7-7C8B-4FED-961B-4ED752A428AA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3D19C-5D0B-4D11-9FB8-359FD8AB2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A73D7-7C8B-4FED-961B-4ED752A428AA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3D19C-5D0B-4D11-9FB8-359FD8AB2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A73D7-7C8B-4FED-961B-4ED752A428AA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3D19C-5D0B-4D11-9FB8-359FD8AB2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A73D7-7C8B-4FED-961B-4ED752A428AA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3D19C-5D0B-4D11-9FB8-359FD8AB2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6A73D7-7C8B-4FED-961B-4ED752A428AA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3D19C-5D0B-4D11-9FB8-359FD8AB2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26A73D7-7C8B-4FED-961B-4ED752A428AA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E3D19C-5D0B-4D11-9FB8-359FD8AB2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6A73D7-7C8B-4FED-961B-4ED752A428AA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E3D19C-5D0B-4D11-9FB8-359FD8AB2B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26A73D7-7C8B-4FED-961B-4ED752A428AA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2E3D19C-5D0B-4D11-9FB8-359FD8AB2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krada.gov.ua/documents/460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40768"/>
            <a:ext cx="8804366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500" dirty="0" smtClean="0">
                <a:latin typeface="Arial" pitchFamily="34" charset="0"/>
                <a:cs typeface="Arial" pitchFamily="34" charset="0"/>
              </a:rPr>
              <a:t>ХВОРОБИ та ЛІКИ </a:t>
            </a:r>
            <a:r>
              <a:rPr lang="en-US" sz="4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500" dirty="0" smtClean="0">
                <a:latin typeface="Arial" pitchFamily="34" charset="0"/>
                <a:cs typeface="Arial" pitchFamily="34" charset="0"/>
              </a:rPr>
            </a:br>
            <a:r>
              <a:rPr lang="uk-UA" sz="4500" dirty="0" smtClean="0">
                <a:latin typeface="Arial" pitchFamily="34" charset="0"/>
                <a:cs typeface="Arial" pitchFamily="34" charset="0"/>
              </a:rPr>
              <a:t>ефективності </a:t>
            </a:r>
            <a:r>
              <a:rPr lang="uk-UA" sz="4500" dirty="0" smtClean="0">
                <a:latin typeface="Arial" pitchFamily="34" charset="0"/>
                <a:cs typeface="Arial" pitchFamily="34" charset="0"/>
              </a:rPr>
              <a:t>ОМС </a:t>
            </a:r>
            <a:endParaRPr lang="en-US" sz="4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8460432" cy="576064"/>
          </a:xfrm>
        </p:spPr>
        <p:txBody>
          <a:bodyPr>
            <a:noAutofit/>
          </a:bodyPr>
          <a:lstStyle/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#</a:t>
            </a:r>
            <a:r>
              <a:rPr lang="uk-UA" sz="2800" b="1" dirty="0" err="1" smtClean="0">
                <a:solidFill>
                  <a:srgbClr val="FF0000"/>
                </a:solidFill>
              </a:rPr>
              <a:t>ГромадськаПрефектура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60218" y="2708920"/>
            <a:ext cx="8783782" cy="2476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sz="2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uk-UA" sz="21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kumimoji="0" lang="uk-UA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езультати</a:t>
            </a:r>
            <a:r>
              <a:rPr kumimoji="0" lang="uk-U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громадських аудитів від</a:t>
            </a:r>
            <a:r>
              <a:rPr kumimoji="0" lang="uk-UA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ФРММ</a:t>
            </a:r>
            <a:r>
              <a:rPr kumimoji="0" lang="uk-U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uk-U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впровадження у </a:t>
            </a:r>
            <a:r>
              <a:rPr kumimoji="0" lang="uk-U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міськвиконкомах 2-х</a:t>
            </a:r>
            <a:r>
              <a:rPr kumimoji="0" lang="uk-UA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громад </a:t>
            </a:r>
            <a:r>
              <a:rPr kumimoji="0" lang="uk-UA" sz="21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Чернігівшини</a:t>
            </a:r>
            <a:r>
              <a:rPr kumimoji="0" lang="uk-U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системи внутрішнього контролю та аудиту </a:t>
            </a:r>
            <a:r>
              <a:rPr lang="uk-UA" sz="2100" dirty="0" smtClean="0">
                <a:latin typeface="Arial" pitchFamily="34" charset="0"/>
                <a:cs typeface="Arial" pitchFamily="34" charset="0"/>
              </a:rPr>
              <a:t>;</a:t>
            </a:r>
            <a:endParaRPr kumimoji="0" lang="uk-UA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90000"/>
              </a:lnSpc>
              <a:spcBef>
                <a:spcPts val="1000"/>
              </a:spcBef>
              <a:buFontTx/>
              <a:buChar char="-"/>
              <a:defRPr/>
            </a:pPr>
            <a:r>
              <a:rPr lang="uk-UA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100" dirty="0" smtClean="0">
                <a:latin typeface="Arial" pitchFamily="34" charset="0"/>
                <a:cs typeface="Arial" pitchFamily="34" charset="0"/>
              </a:rPr>
              <a:t>Приклад громадського аудиту </a:t>
            </a:r>
            <a:r>
              <a:rPr lang="uk-UA" sz="2100" dirty="0" smtClean="0">
                <a:latin typeface="Arial" pitchFamily="34" charset="0"/>
                <a:cs typeface="Arial" pitchFamily="34" charset="0"/>
              </a:rPr>
              <a:t>ефективності </a:t>
            </a:r>
            <a:r>
              <a:rPr kumimoji="0" lang="uk-UA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утримання дорожньо-транспортної інфраструктури м. Миколаєва.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pic>
        <p:nvPicPr>
          <p:cNvPr id="5" name="Рисунок 4" descr="https://scontent-bru2-1.xx.fbcdn.net/v/t1.0-1/c28.0.200.200/p200x200/562809_623174391036747_1845615423_n.jpg?oh=dd021bd86e3b919f6f55f5a3bf82dc96&amp;oe=59E9C0C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1396282" cy="124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\\Dodelaniy\tz\ЗОЛОТУХИН.jpeg"/>
          <p:cNvPicPr/>
          <p:nvPr/>
        </p:nvPicPr>
        <p:blipFill>
          <a:blip r:embed="rId3" cstate="print"/>
          <a:srcRect l="5490" t="11266" r="76466" b="66200"/>
          <a:stretch>
            <a:fillRect/>
          </a:stretch>
        </p:blipFill>
        <p:spPr bwMode="auto">
          <a:xfrm>
            <a:off x="4211960" y="260648"/>
            <a:ext cx="1024172" cy="85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ostup\Текущие\Grants\Britisch\unname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88640"/>
            <a:ext cx="1017767" cy="101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7773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dirty="0" smtClean="0">
                <a:latin typeface="Book Antiqua" pitchFamily="18" charset="0"/>
              </a:rPr>
              <a:t>Відсутність повної документальної та достовірної інформації про об'єкти комунального майна – ризик недофінансування, або надмірного бюджетного фінансування. </a:t>
            </a:r>
          </a:p>
          <a:p>
            <a:pPr>
              <a:buFontTx/>
              <a:buChar char="-"/>
            </a:pPr>
            <a:r>
              <a:rPr lang="uk-UA" dirty="0" smtClean="0">
                <a:latin typeface="Book Antiqua" pitchFamily="18" charset="0"/>
              </a:rPr>
              <a:t>Відсутні технічні паспорти доріг та вулиць Миколаєва.</a:t>
            </a:r>
          </a:p>
          <a:p>
            <a:pPr>
              <a:buFontTx/>
              <a:buChar char="-"/>
            </a:pPr>
            <a:r>
              <a:rPr lang="uk-UA" dirty="0" smtClean="0">
                <a:latin typeface="Book Antiqua" pitchFamily="18" charset="0"/>
              </a:rPr>
              <a:t>ПБП містять різні данні по роках 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7086" y="0"/>
            <a:ext cx="7886700" cy="1325563"/>
          </a:xfrm>
        </p:spPr>
        <p:txBody>
          <a:bodyPr>
            <a:noAutofit/>
          </a:bodyPr>
          <a:lstStyle/>
          <a:p>
            <a:pPr algn="just"/>
            <a:r>
              <a:rPr lang="uk-UA" sz="2500" b="1" dirty="0" smtClean="0">
                <a:latin typeface="Book Antiqua" pitchFamily="18" charset="0"/>
              </a:rPr>
              <a:t>Висновки аудиту ефективності утримання дорожньо-транспортної інфраструктури міста (громадського)</a:t>
            </a:r>
            <a:endParaRPr lang="ru-RU" sz="2500" b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dirty="0" smtClean="0">
                <a:latin typeface="Book Antiqua" pitchFamily="18" charset="0"/>
              </a:rPr>
              <a:t>Недосконалі тендерні процедури, надмірне дроблення чи укрупнення предмету закупівель</a:t>
            </a:r>
          </a:p>
          <a:p>
            <a:pPr>
              <a:buFontTx/>
              <a:buChar char="-"/>
            </a:pPr>
            <a:r>
              <a:rPr lang="uk-UA" dirty="0" smtClean="0">
                <a:latin typeface="Book Antiqua" pitchFamily="18" charset="0"/>
              </a:rPr>
              <a:t>Недоцільність проведення тендерних процедур з точки зору оптимального часу для потенційного виконання робіт (дороги)</a:t>
            </a: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pPr algn="just"/>
            <a:r>
              <a:rPr lang="uk-UA" sz="2500" b="1" dirty="0" smtClean="0">
                <a:latin typeface="Book Antiqua" pitchFamily="18" charset="0"/>
              </a:rPr>
              <a:t>Висновки аудиту ефективності утримання дорожньо-транспортної інфраструктури міста (громадського)</a:t>
            </a:r>
            <a:endParaRPr lang="ru-RU" sz="2500" b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dirty="0" smtClean="0">
                <a:latin typeface="Book Antiqua" pitchFamily="18" charset="0"/>
              </a:rPr>
              <a:t>Несвоєчасність проведення ремонтних робіт </a:t>
            </a:r>
          </a:p>
          <a:p>
            <a:pPr>
              <a:buNone/>
            </a:pPr>
            <a:endParaRPr lang="uk-UA" dirty="0" smtClean="0">
              <a:latin typeface="Book Antiqua" pitchFamily="18" charset="0"/>
            </a:endParaRPr>
          </a:p>
          <a:p>
            <a:pPr>
              <a:buNone/>
            </a:pPr>
            <a:r>
              <a:rPr lang="uk-UA" dirty="0" smtClean="0">
                <a:latin typeface="Book Antiqua" pitchFamily="18" charset="0"/>
              </a:rPr>
              <a:t>Адміністрації районів за період 2017-2019 (травень): </a:t>
            </a:r>
          </a:p>
          <a:p>
            <a:pPr>
              <a:buNone/>
            </a:pPr>
            <a:r>
              <a:rPr lang="uk-UA" dirty="0" smtClean="0">
                <a:latin typeface="Book Antiqua" pitchFamily="18" charset="0"/>
              </a:rPr>
              <a:t>половина «дрібних» договорів виконана в невчасний для подібних робіт час середина листопада - кінець грудня.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pPr algn="just"/>
            <a:r>
              <a:rPr lang="uk-UA" sz="2500" b="1" dirty="0" smtClean="0">
                <a:latin typeface="Book Antiqua" pitchFamily="18" charset="0"/>
              </a:rPr>
              <a:t>Висновки аудиту ефективності утримання дорожньо-транспортної інфраструктури міста (громадського)</a:t>
            </a:r>
            <a:endParaRPr lang="ru-RU" sz="2500" b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uk-UA" dirty="0" smtClean="0">
                <a:latin typeface="Book Antiqua" pitchFamily="18" charset="0"/>
              </a:rPr>
              <a:t>Відсутність середньострокового планування діяльності розпорядників в сфері аудиту (дороги)</a:t>
            </a:r>
          </a:p>
          <a:p>
            <a:pPr>
              <a:buFontTx/>
              <a:buChar char="-"/>
            </a:pPr>
            <a:r>
              <a:rPr lang="uk-UA" dirty="0" smtClean="0">
                <a:latin typeface="Book Antiqua" pitchFamily="18" charset="0"/>
              </a:rPr>
              <a:t>Левова часка закупівель не підпадає під процедуру відкритих торгів</a:t>
            </a:r>
          </a:p>
          <a:p>
            <a:pPr>
              <a:buNone/>
            </a:pPr>
            <a:r>
              <a:rPr lang="uk-UA" dirty="0" smtClean="0">
                <a:latin typeface="Book Antiqua" pitchFamily="18" charset="0"/>
              </a:rPr>
              <a:t>Адміністрація Корабельного району за період 2017-2019 (травень): </a:t>
            </a:r>
          </a:p>
          <a:p>
            <a:pPr>
              <a:buFontTx/>
              <a:buChar char="-"/>
            </a:pPr>
            <a:r>
              <a:rPr lang="uk-UA" dirty="0" smtClean="0">
                <a:latin typeface="Book Antiqua" pitchFamily="18" charset="0"/>
              </a:rPr>
              <a:t>80 закупівель поточного та капітального ремонту доріг, внутрішньо квартальних проїздів .</a:t>
            </a:r>
          </a:p>
          <a:p>
            <a:pPr>
              <a:buNone/>
            </a:pPr>
            <a:endParaRPr lang="uk-UA" dirty="0" smtClean="0">
              <a:latin typeface="Book Antiqua" pitchFamily="18" charset="0"/>
            </a:endParaRPr>
          </a:p>
          <a:p>
            <a:pPr>
              <a:buNone/>
            </a:pPr>
            <a:r>
              <a:rPr lang="uk-UA" dirty="0" smtClean="0">
                <a:latin typeface="Book Antiqua" pitchFamily="18" charset="0"/>
              </a:rPr>
              <a:t>Тільки три з них за потенційним об’ємом закупівлі попали під процедуру публічних закупівель.</a:t>
            </a:r>
          </a:p>
          <a:p>
            <a:pPr>
              <a:buFontTx/>
              <a:buChar char="-"/>
            </a:pPr>
            <a:r>
              <a:rPr lang="uk-UA" dirty="0" smtClean="0">
                <a:latin typeface="Book Antiqua" pitchFamily="18" charset="0"/>
              </a:rPr>
              <a:t> З 49,13 </a:t>
            </a:r>
            <a:r>
              <a:rPr lang="uk-UA" dirty="0" err="1" smtClean="0">
                <a:latin typeface="Book Antiqua" pitchFamily="18" charset="0"/>
              </a:rPr>
              <a:t>млн</a:t>
            </a:r>
            <a:r>
              <a:rPr lang="uk-UA" dirty="0" smtClean="0">
                <a:latin typeface="Book Antiqua" pitchFamily="18" charset="0"/>
              </a:rPr>
              <a:t> грн. тільки 6,54 </a:t>
            </a:r>
            <a:r>
              <a:rPr lang="uk-UA" dirty="0" err="1" smtClean="0">
                <a:latin typeface="Book Antiqua" pitchFamily="18" charset="0"/>
              </a:rPr>
              <a:t>млн</a:t>
            </a:r>
            <a:r>
              <a:rPr lang="uk-UA" dirty="0" smtClean="0">
                <a:latin typeface="Book Antiqua" pitchFamily="18" charset="0"/>
              </a:rPr>
              <a:t> пройшли публічні торги.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pPr algn="just"/>
            <a:r>
              <a:rPr lang="uk-UA" sz="2500" b="1" dirty="0" smtClean="0">
                <a:latin typeface="Book Antiqua" pitchFamily="18" charset="0"/>
              </a:rPr>
              <a:t>Висновки аудиту ефективності утримання дорожньо-транспортної інфраструктури міста (громадського)</a:t>
            </a:r>
            <a:endParaRPr lang="ru-RU" sz="2500" b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>
                <a:latin typeface="Book Antiqua" pitchFamily="18" charset="0"/>
              </a:rPr>
              <a:t>Заходи контролю </a:t>
            </a:r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(відсутні);</a:t>
            </a:r>
          </a:p>
          <a:p>
            <a:pPr>
              <a:buFontTx/>
              <a:buChar char="-"/>
            </a:pPr>
            <a:r>
              <a:rPr lang="uk-UA" dirty="0" smtClean="0">
                <a:latin typeface="Book Antiqua" pitchFamily="18" charset="0"/>
              </a:rPr>
              <a:t>Відсутня інформація щодо претензійної роботи з боку ГРБК</a:t>
            </a:r>
          </a:p>
          <a:p>
            <a:pPr>
              <a:buFontTx/>
              <a:buChar char="-"/>
            </a:pPr>
            <a:r>
              <a:rPr lang="uk-UA" dirty="0" smtClean="0">
                <a:latin typeface="Book Antiqua" pitchFamily="18" charset="0"/>
              </a:rPr>
              <a:t>За період аудиту тільки 1 засідання профільної депутатської комісії ММР (претензія до Миколаївобленерго)</a:t>
            </a:r>
            <a:endParaRPr lang="ru-RU" dirty="0" smtClean="0">
              <a:latin typeface="Book Antiqua" pitchFamily="18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pPr algn="just"/>
            <a:r>
              <a:rPr lang="uk-UA" sz="2500" b="1" dirty="0" smtClean="0">
                <a:latin typeface="Book Antiqua" pitchFamily="18" charset="0"/>
              </a:rPr>
              <a:t>Висновки аудиту ефективності утримання дорожньо-транспортної інфраструктури міста (громадського)</a:t>
            </a:r>
            <a:endParaRPr lang="ru-RU" sz="2500" b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latin typeface="Book Antiqua" pitchFamily="18" charset="0"/>
              </a:rPr>
              <a:t>НАСЛІДКИ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-324544" y="698213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Корабельний район</a:t>
            </a:r>
            <a:endParaRPr lang="ru-RU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lvl="0" algn="ctr"/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 (поточні ремонти проведені в 2018р)</a:t>
            </a:r>
            <a:endParaRPr lang="ru-RU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88863" y="1772816"/>
            <a:ext cx="36311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0" algn="l"/>
              </a:tabLst>
            </a:pP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Вул.Самойловича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,5а . Червень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2019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D:\Текущие\Grants\Британия 2018-2019\1 этап\ОСЛЕЖИВАНИЕ ИТОГОВ\original_photo-thumb_650.jpg"/>
          <p:cNvPicPr>
            <a:picLocks noChangeAspect="1" noChangeArrowheads="1"/>
          </p:cNvPicPr>
          <p:nvPr/>
        </p:nvPicPr>
        <p:blipFill>
          <a:blip r:embed="rId2" cstate="print"/>
          <a:srcRect l="13307" r="20282" b="8573"/>
          <a:stretch>
            <a:fillRect/>
          </a:stretch>
        </p:blipFill>
        <p:spPr bwMode="auto">
          <a:xfrm>
            <a:off x="7524328" y="0"/>
            <a:ext cx="1619672" cy="1484784"/>
          </a:xfrm>
          <a:prstGeom prst="rect">
            <a:avLst/>
          </a:prstGeom>
          <a:noFill/>
        </p:spPr>
      </p:pic>
      <p:pic>
        <p:nvPicPr>
          <p:cNvPr id="8" name="Рисунок 7" descr="C:\Users\User\Downloads\IMG_20190717_1556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079" y="2246811"/>
            <a:ext cx="6639270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latin typeface="Book Antiqua" pitchFamily="18" charset="0"/>
              </a:rPr>
              <a:t>НАСЛІДКИ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-533550" y="410830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Book Antiqua" pitchFamily="18" charset="0"/>
              </a:rPr>
              <a:t>Заводський</a:t>
            </a:r>
            <a: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 район</a:t>
            </a:r>
            <a:endParaRPr lang="ru-RU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lvl="0" algn="ctr"/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 (капітальний ремонт проведений в 4 кварталі 2017р )</a:t>
            </a:r>
            <a:endParaRPr lang="ru-RU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6" name="Picture 2" descr="D:\Текущие\Grants\Британия 2018-2019\1 этап\ОСЛЕЖИВАНИЕ ИТОГОВ\original_photo-thumb_650.jpg"/>
          <p:cNvPicPr>
            <a:picLocks noChangeAspect="1" noChangeArrowheads="1"/>
          </p:cNvPicPr>
          <p:nvPr/>
        </p:nvPicPr>
        <p:blipFill>
          <a:blip r:embed="rId2" cstate="print"/>
          <a:srcRect r="22755" b="-3262"/>
          <a:stretch>
            <a:fillRect/>
          </a:stretch>
        </p:blipFill>
        <p:spPr bwMode="auto">
          <a:xfrm>
            <a:off x="7556899" y="0"/>
            <a:ext cx="1587101" cy="1412776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87824" y="1541404"/>
            <a:ext cx="1975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sz="2400" dirty="0" smtClean="0">
                <a:latin typeface="Book Antiqua" pitchFamily="18" charset="0"/>
              </a:rPr>
              <a:t>Вул. Даля 11</a:t>
            </a:r>
            <a:endParaRPr lang="ru-RU" sz="2400" dirty="0">
              <a:latin typeface="Book Antiqua" pitchFamily="18" charset="0"/>
            </a:endParaRPr>
          </a:p>
        </p:txBody>
      </p:sp>
      <p:pic>
        <p:nvPicPr>
          <p:cNvPr id="8" name="Рисунок 7" descr="D:\TZ\ПроектыФРГН2003-08\Текущие\Посольство США\Материалі\Аналитика\Николаев\Фото Заводська адміністрація\Даля_ напротив коледжа.jpg"/>
          <p:cNvPicPr/>
          <p:nvPr/>
        </p:nvPicPr>
        <p:blipFill>
          <a:blip r:embed="rId3" cstate="print"/>
          <a:srcRect b="41288"/>
          <a:stretch>
            <a:fillRect/>
          </a:stretch>
        </p:blipFill>
        <p:spPr bwMode="auto">
          <a:xfrm>
            <a:off x="827584" y="2204864"/>
            <a:ext cx="7085434" cy="422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latin typeface="Book Antiqua" pitchFamily="18" charset="0"/>
              </a:rPr>
              <a:t>НАСЛІДКИ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-612576" y="620688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Book Antiqua" pitchFamily="18" charset="0"/>
              </a:rPr>
              <a:t>Заводський</a:t>
            </a:r>
            <a: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 район</a:t>
            </a:r>
            <a:endParaRPr lang="ru-RU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lvl="0" algn="ctr"/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 (капітальний ремонт проведений в 4 кварталі 2017р )</a:t>
            </a:r>
            <a:endParaRPr lang="ru-RU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6" name="Picture 2" descr="D:\Текущие\Grants\Британия 2018-2019\1 этап\ОСЛЕЖИВАНИЕ ИТОГОВ\original_photo-thumb_650.jpg"/>
          <p:cNvPicPr>
            <a:picLocks noChangeAspect="1" noChangeArrowheads="1"/>
          </p:cNvPicPr>
          <p:nvPr/>
        </p:nvPicPr>
        <p:blipFill>
          <a:blip r:embed="rId2" cstate="print"/>
          <a:srcRect r="22755" b="-3262"/>
          <a:stretch>
            <a:fillRect/>
          </a:stretch>
        </p:blipFill>
        <p:spPr bwMode="auto">
          <a:xfrm>
            <a:off x="7556899" y="0"/>
            <a:ext cx="1587101" cy="1412776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196752"/>
            <a:ext cx="80249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Book Antiqua" pitchFamily="18" charset="0"/>
              </a:rPr>
              <a:t>вул. 1 Слобідська від вул. Кузнецька до вул. Погранична. – жовтень 2019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9" name="Рисунок 8" descr="D:\TZ\ПроектыФРГН2003-08\Текущие\Посольство США\Материалі\Аналитика\Николаев\Фото Заводська адміністрація\1 Слоб-вся в трещинах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628800"/>
            <a:ext cx="6570980" cy="492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54032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latin typeface="Book Antiqua" pitchFamily="18" charset="0"/>
              </a:rPr>
              <a:t>НАСЛІДКИ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-612576" y="620688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Book Antiqua" pitchFamily="18" charset="0"/>
              </a:rPr>
              <a:t>Заводський</a:t>
            </a:r>
            <a: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 район</a:t>
            </a:r>
            <a:endParaRPr lang="ru-RU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lvl="0" algn="ctr"/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6" name="Picture 2" descr="D:\Текущие\Grants\Британия 2018-2019\1 этап\ОСЛЕЖИВАНИЕ ИТОГОВ\original_photo-thumb_650.jpg"/>
          <p:cNvPicPr>
            <a:picLocks noChangeAspect="1" noChangeArrowheads="1"/>
          </p:cNvPicPr>
          <p:nvPr/>
        </p:nvPicPr>
        <p:blipFill>
          <a:blip r:embed="rId2" cstate="print"/>
          <a:srcRect r="22755" b="-3262"/>
          <a:stretch>
            <a:fillRect/>
          </a:stretch>
        </p:blipFill>
        <p:spPr bwMode="auto">
          <a:xfrm>
            <a:off x="7556899" y="0"/>
            <a:ext cx="1587101" cy="1412776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" y="1191236"/>
            <a:ext cx="81003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В 2018р (3-4 квартал) були виконані поточні ремонти доріг в Заводському районі приватний сектор). </a:t>
            </a:r>
            <a:endParaRPr lang="ru-RU" dirty="0" smtClean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uk-UA" dirty="0" err="1" smtClean="0">
                <a:solidFill>
                  <a:srgbClr val="FF0000"/>
                </a:solidFill>
                <a:latin typeface="Book Antiqua" pitchFamily="18" charset="0"/>
              </a:rPr>
              <a:t>Вул</a:t>
            </a:r>
            <a:r>
              <a:rPr lang="uk-UA" dirty="0" smtClean="0">
                <a:solidFill>
                  <a:srgbClr val="FF0000"/>
                </a:solidFill>
                <a:latin typeface="Book Antiqua" pitchFamily="18" charset="0"/>
              </a:rPr>
              <a:t> 3 Слобідська 112-114 – жовтень 2019</a:t>
            </a:r>
            <a:endParaRPr lang="ru-RU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Рисунок 6" descr="D:\TZ\ПроектыФРГН2003-08\Текущие\Посольство США\Материалі\Аналитика\Николаев\Фото Заводська адміністрація\IMG_20191017_144855 (1).jpg"/>
          <p:cNvPicPr/>
          <p:nvPr/>
        </p:nvPicPr>
        <p:blipFill>
          <a:blip r:embed="rId3" cstate="print"/>
          <a:srcRect r="278" b="33058"/>
          <a:stretch>
            <a:fillRect/>
          </a:stretch>
        </p:blipFill>
        <p:spPr bwMode="auto">
          <a:xfrm>
            <a:off x="899592" y="2780928"/>
            <a:ext cx="7704856" cy="373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95736" y="2276872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err="1" smtClean="0">
                <a:solidFill>
                  <a:prstClr val="black"/>
                </a:solidFill>
                <a:latin typeface="Book Antiqua" pitchFamily="18" charset="0"/>
              </a:rPr>
              <a:t>Вул</a:t>
            </a:r>
            <a:r>
              <a:rPr lang="uk-UA" dirty="0" smtClean="0">
                <a:solidFill>
                  <a:prstClr val="black"/>
                </a:solidFill>
                <a:latin typeface="Book Antiqua" pitchFamily="18" charset="0"/>
              </a:rPr>
              <a:t> 3 Слобідська 112-114 – жовтень 2019</a:t>
            </a:r>
            <a:endParaRPr lang="ru-RU" dirty="0">
              <a:solidFill>
                <a:prstClr val="black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6571" y="1759429"/>
            <a:ext cx="8229600" cy="5098571"/>
          </a:xfrm>
        </p:spPr>
        <p:txBody>
          <a:bodyPr>
            <a:normAutofit/>
          </a:bodyPr>
          <a:lstStyle/>
          <a:p>
            <a:pPr lvl="0"/>
            <a:r>
              <a:rPr lang="uk-UA" dirty="0" smtClean="0">
                <a:latin typeface="Book Antiqua" pitchFamily="18" charset="0"/>
              </a:rPr>
              <a:t>Розробити та затвердити міською радою Стратегію розвитку дорожньо-транспортного господарства міста. </a:t>
            </a:r>
            <a:endParaRPr lang="ru-RU" dirty="0" smtClean="0">
              <a:latin typeface="Book Antiqua" pitchFamily="18" charset="0"/>
            </a:endParaRPr>
          </a:p>
          <a:p>
            <a:pPr lvl="0"/>
            <a:r>
              <a:rPr lang="uk-UA" dirty="0" smtClean="0">
                <a:latin typeface="Book Antiqua" pitchFamily="18" charset="0"/>
              </a:rPr>
              <a:t>У відповідності до Стратегії сформувати та затвердити окрему цільову (галузеву) Програму міської ради по розвитку дорожньо-транспортного господарства міста з визначенням конкретних результативних показників виконання Програми.</a:t>
            </a:r>
            <a:endParaRPr lang="ru-RU" dirty="0" smtClean="0">
              <a:latin typeface="Book Antiqu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Book Antiqua" pitchFamily="18" charset="0"/>
              </a:rPr>
              <a:t>ПРОПОЗИЦІЇ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63236" y="2251027"/>
            <a:ext cx="8983683" cy="5098571"/>
          </a:xfrm>
        </p:spPr>
        <p:txBody>
          <a:bodyPr>
            <a:normAutofit/>
          </a:bodyPr>
          <a:lstStyle/>
          <a:p>
            <a:pPr marL="514350" lvl="0" indent="-514350" algn="ctr">
              <a:buNone/>
            </a:pPr>
            <a:r>
              <a:rPr lang="uk-UA" dirty="0" smtClean="0">
                <a:latin typeface="Book Antiqua" pitchFamily="18" charset="0"/>
              </a:rPr>
              <a:t>1. </a:t>
            </a:r>
            <a:r>
              <a:rPr lang="uk-UA" dirty="0" smtClean="0">
                <a:latin typeface="Book Antiqua" pitchFamily="18" charset="0"/>
              </a:rPr>
              <a:t>Не </a:t>
            </a:r>
            <a:r>
              <a:rPr lang="uk-UA" dirty="0" smtClean="0">
                <a:latin typeface="Book Antiqua" pitchFamily="18" charset="0"/>
              </a:rPr>
              <a:t>виконується норми бюджетного законодавства України щодо здійснення  розпорядниками внутрішнього контролю та внутрішнього аудиту діяльності в своїх та підвідомчих установах</a:t>
            </a:r>
          </a:p>
          <a:p>
            <a:pPr marL="514350" lvl="0" indent="-514350" algn="ctr">
              <a:buNone/>
            </a:pPr>
            <a:r>
              <a:rPr lang="uk-UA" dirty="0" smtClean="0">
                <a:latin typeface="Book Antiqua" pitchFamily="18" charset="0"/>
              </a:rPr>
              <a:t>2. Не виявлено жодного пакету нормативно-правового забезпечення впровадження внутрішнього контрою та аудиту в мережі розпорядників бюджетних коштів. </a:t>
            </a:r>
          </a:p>
          <a:p>
            <a:pPr algn="ctr">
              <a:buNone/>
            </a:pPr>
            <a:endParaRPr lang="ru-RU" dirty="0" smtClean="0">
              <a:latin typeface="Book Antiqu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0275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  <a:latin typeface="Book Antiqua" pitchFamily="18" charset="0"/>
              </a:rPr>
              <a:t>ХВОРОБА – повна відсутність контролю виконання повноважень ВО </a:t>
            </a:r>
            <a:r>
              <a:rPr lang="uk-UA" sz="2800" b="1" dirty="0" smtClean="0">
                <a:solidFill>
                  <a:srgbClr val="FF0000"/>
                </a:solidFill>
                <a:latin typeface="Book Antiqua" pitchFamily="18" charset="0"/>
              </a:rPr>
              <a:t>місцевих рад </a:t>
            </a:r>
            <a:r>
              <a:rPr lang="uk-UA" sz="2800" b="1" dirty="0" smtClean="0">
                <a:solidFill>
                  <a:srgbClr val="FF0000"/>
                </a:solidFill>
                <a:latin typeface="Book Antiqua" pitchFamily="18" charset="0"/>
              </a:rPr>
              <a:t>(внутрішній контроль та внутрішній аудит)</a:t>
            </a:r>
            <a:endParaRPr lang="ru-RU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5098571"/>
          </a:xfrm>
        </p:spPr>
        <p:txBody>
          <a:bodyPr>
            <a:normAutofit/>
          </a:bodyPr>
          <a:lstStyle/>
          <a:p>
            <a:pPr lvl="0"/>
            <a:r>
              <a:rPr lang="uk-UA" dirty="0" smtClean="0">
                <a:latin typeface="Book Antiqua" pitchFamily="18" charset="0"/>
              </a:rPr>
              <a:t>Упорядкувати та оптимізувати повноваження виконавчих органів міської ради по утриманню дорожньо-транспортної інфраструктури.</a:t>
            </a:r>
          </a:p>
          <a:p>
            <a:r>
              <a:rPr lang="uk-UA" dirty="0" smtClean="0">
                <a:latin typeface="Book Antiqua" pitchFamily="18" charset="0"/>
              </a:rPr>
              <a:t>Скласти технічні паспорти доріг та вулиць міста у відповідності до діючого законодавства України, внести до них повний пакет інформації щодо структури та експлуатації дороги а також даних щодо проведених поточних/капітальних ремонтів</a:t>
            </a:r>
            <a:endParaRPr lang="ru-RU" dirty="0" smtClean="0">
              <a:latin typeface="Book Antiqua" pitchFamily="18" charset="0"/>
            </a:endParaRPr>
          </a:p>
          <a:p>
            <a:pPr lvl="0"/>
            <a:endParaRPr lang="ru-RU" dirty="0" smtClean="0">
              <a:latin typeface="Book Antiqu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Book Antiqua" pitchFamily="18" charset="0"/>
              </a:rPr>
              <a:t>ПРОПОЗИЦІЇ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1703" y="1483485"/>
            <a:ext cx="8229600" cy="5098571"/>
          </a:xfrm>
        </p:spPr>
        <p:txBody>
          <a:bodyPr>
            <a:normAutofit/>
          </a:bodyPr>
          <a:lstStyle/>
          <a:p>
            <a:pPr lvl="0"/>
            <a:r>
              <a:rPr lang="uk-UA" dirty="0" smtClean="0">
                <a:latin typeface="Book Antiqua" pitchFamily="18" charset="0"/>
              </a:rPr>
              <a:t>Складати предмети закупівель в означених сферах за принципом потенційного підвищення ефективності використання бюджетних коштів, розширення ринку постачальників відповідних робіт та послу</a:t>
            </a:r>
            <a:r>
              <a:rPr lang="ru-RU" dirty="0" smtClean="0">
                <a:latin typeface="Book Antiqua" pitchFamily="18" charset="0"/>
              </a:rPr>
              <a:t>г</a:t>
            </a:r>
            <a:r>
              <a:rPr lang="uk-UA" dirty="0" smtClean="0">
                <a:latin typeface="Book Antiqua" pitchFamily="18" charset="0"/>
              </a:rPr>
              <a:t>. </a:t>
            </a:r>
          </a:p>
          <a:p>
            <a:r>
              <a:rPr lang="uk-UA" dirty="0" smtClean="0">
                <a:latin typeface="Book Antiqua" pitchFamily="18" charset="0"/>
              </a:rPr>
              <a:t>Запровадити практику складання середньострокових/довгострокових планів ремонтних робіт , не допускати виконання робіт поточного та капітального ремонту дорожнього одягу у період кінець осені - взимку.</a:t>
            </a:r>
            <a:endParaRPr lang="ru-RU" dirty="0" smtClean="0">
              <a:latin typeface="Book Antiqua" pitchFamily="18" charset="0"/>
            </a:endParaRPr>
          </a:p>
          <a:p>
            <a:pPr lvl="0"/>
            <a:endParaRPr lang="ru-RU" dirty="0">
              <a:latin typeface="Book Antiqu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Book Antiqua" pitchFamily="18" charset="0"/>
              </a:rPr>
              <a:t>ПРОПОЗИЦІЇ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1703" y="1483485"/>
            <a:ext cx="8229600" cy="5098571"/>
          </a:xfrm>
        </p:spPr>
        <p:txBody>
          <a:bodyPr>
            <a:normAutofit/>
          </a:bodyPr>
          <a:lstStyle/>
          <a:p>
            <a:pPr lvl="0"/>
            <a:r>
              <a:rPr lang="uk-UA" dirty="0" smtClean="0">
                <a:latin typeface="Book Antiqua" pitchFamily="18" charset="0"/>
              </a:rPr>
              <a:t>Налагодити контроль з боку розпорядників виконавців ремонтних робіт щодо дотримання та виконання гарантійних договірних умов.</a:t>
            </a:r>
            <a:endParaRPr lang="ru-RU" dirty="0" smtClean="0">
              <a:latin typeface="Book Antiqua" pitchFamily="18" charset="0"/>
            </a:endParaRPr>
          </a:p>
          <a:p>
            <a:pPr lvl="0"/>
            <a:r>
              <a:rPr lang="uk-UA" dirty="0" smtClean="0">
                <a:latin typeface="Book Antiqua" pitchFamily="18" charset="0"/>
              </a:rPr>
              <a:t>Посилити контроль депутатським корпусом розпорядників бюджетних коштів відповідних сфер через запровадження періодичного звітування розпорядників по стану виконання бюджетних програм, проведення процедур публічних закупівель, виконання договорів з підрядником. 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Book Antiqua" pitchFamily="18" charset="0"/>
              </a:rPr>
              <a:t>ПРОПОЗИЦІЇ</a:t>
            </a:r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/>
              <a:t>ДЯКУЮ ЗА УВАГУ!</a:t>
            </a:r>
            <a:endParaRPr lang="en-US" sz="4000" b="1" dirty="0" smtClean="0"/>
          </a:p>
          <a:p>
            <a:pPr algn="ctr">
              <a:buNone/>
            </a:pPr>
            <a:endParaRPr lang="uk-UA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#</a:t>
            </a:r>
            <a:r>
              <a:rPr lang="uk-UA" sz="4000" b="1" dirty="0" err="1" smtClean="0">
                <a:solidFill>
                  <a:srgbClr val="FF0000"/>
                </a:solidFill>
              </a:rPr>
              <a:t>ГромадськаПрефектура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59429"/>
            <a:ext cx="8720447" cy="5098571"/>
          </a:xfrm>
        </p:spPr>
        <p:txBody>
          <a:bodyPr>
            <a:normAutofit/>
          </a:bodyPr>
          <a:lstStyle/>
          <a:p>
            <a:pPr marL="514350" lvl="0" indent="-514350" algn="ctr">
              <a:buNone/>
            </a:pPr>
            <a:r>
              <a:rPr lang="uk-UA" dirty="0" smtClean="0">
                <a:latin typeface="Book Antiqua" pitchFamily="18" charset="0"/>
              </a:rPr>
              <a:t>3. Як наслідок означені функції головні розпорядники бюджетних коштів місцевого бюджету не здійснюють. </a:t>
            </a:r>
          </a:p>
          <a:p>
            <a:pPr marL="514350" lvl="0" indent="-514350" algn="ctr">
              <a:buNone/>
            </a:pPr>
            <a:r>
              <a:rPr lang="uk-UA" dirty="0" smtClean="0">
                <a:latin typeface="Book Antiqua" pitchFamily="18" charset="0"/>
              </a:rPr>
              <a:t>4. </a:t>
            </a:r>
            <a:r>
              <a:rPr lang="uk-UA" dirty="0" smtClean="0">
                <a:latin typeface="Book Antiqua" pitchFamily="18" charset="0"/>
              </a:rPr>
              <a:t>Місцеві </a:t>
            </a:r>
            <a:r>
              <a:rPr lang="uk-UA" dirty="0" smtClean="0">
                <a:latin typeface="Book Antiqua" pitchFamily="18" charset="0"/>
              </a:rPr>
              <a:t>посадовці не розуміють сутності внутрішнього контролю та аудиту та логістики його впровадження.</a:t>
            </a:r>
          </a:p>
          <a:p>
            <a:pPr marL="514350" indent="-514350" algn="ctr">
              <a:buNone/>
            </a:pPr>
            <a:r>
              <a:rPr lang="uk-UA" dirty="0" smtClean="0">
                <a:latin typeface="Book Antiqua" pitchFamily="18" charset="0"/>
              </a:rPr>
              <a:t>5</a:t>
            </a:r>
            <a:r>
              <a:rPr lang="uk-UA" dirty="0" smtClean="0">
                <a:latin typeface="Book Antiqua" pitchFamily="18" charset="0"/>
              </a:rPr>
              <a:t>. </a:t>
            </a:r>
            <a:r>
              <a:rPr lang="uk-UA" dirty="0" smtClean="0">
                <a:latin typeface="Book Antiqua" pitchFamily="18" charset="0"/>
              </a:rPr>
              <a:t>Підміна </a:t>
            </a:r>
            <a:r>
              <a:rPr lang="uk-UA" dirty="0" smtClean="0">
                <a:latin typeface="Book Antiqua" pitchFamily="18" charset="0"/>
              </a:rPr>
              <a:t>понять «контроль фінансово-господарської діяльності комунальних підприємств установ та організацій місцевих рад</a:t>
            </a:r>
            <a:r>
              <a:rPr lang="uk-UA" dirty="0" smtClean="0">
                <a:latin typeface="Book Antiqua" pitchFamily="18" charset="0"/>
              </a:rPr>
              <a:t>» замість ВК-ВА.</a:t>
            </a:r>
            <a:endParaRPr lang="uk-UA" dirty="0" smtClean="0">
              <a:latin typeface="Book Antiqua" pitchFamily="18" charset="0"/>
            </a:endParaRPr>
          </a:p>
          <a:p>
            <a:pPr marL="514350" lvl="0" indent="-514350" algn="ctr">
              <a:buNone/>
            </a:pPr>
            <a:endParaRPr lang="ru-RU" dirty="0" smtClean="0">
              <a:latin typeface="Book Antiqua" pitchFamily="18" charset="0"/>
            </a:endParaRPr>
          </a:p>
          <a:p>
            <a:pPr algn="ctr">
              <a:buNone/>
            </a:pPr>
            <a:endParaRPr lang="ru-RU" dirty="0" smtClean="0">
              <a:latin typeface="Book Antiqu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5" y="621001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  <a:latin typeface="Book Antiqua" pitchFamily="18" charset="0"/>
              </a:rPr>
              <a:t>ХВОРОБА – повна відсутність контролю виконання повноважень ВО місцевих рад (внутрішній контроль та внутрішній аудит))</a:t>
            </a:r>
            <a:endParaRPr lang="ru-RU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7828" y="1392045"/>
            <a:ext cx="8229600" cy="509857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uk-UA" sz="28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uk-UA" sz="2800" dirty="0" smtClean="0">
                <a:solidFill>
                  <a:srgbClr val="FF0000"/>
                </a:solidFill>
                <a:latin typeface="Book Antiqua" pitchFamily="18" charset="0"/>
              </a:rPr>
              <a:t>Підстави - З</a:t>
            </a:r>
            <a:r>
              <a:rPr lang="uk-UA" sz="2800" dirty="0" smtClean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акон України №2646 від 06.12.18,</a:t>
            </a:r>
            <a:r>
              <a:rPr lang="uk-UA" sz="2800" dirty="0" smtClean="0">
                <a:latin typeface="Book Antiqua" pitchFamily="18" charset="0"/>
              </a:rPr>
              <a:t> (</a:t>
            </a:r>
            <a:r>
              <a:rPr lang="uk-UA" sz="2800" b="1" dirty="0" smtClean="0">
                <a:latin typeface="Book Antiqua" pitchFamily="18" charset="0"/>
              </a:rPr>
              <a:t>Стаття 26.</a:t>
            </a:r>
            <a:r>
              <a:rPr lang="uk-UA" sz="2800" dirty="0" smtClean="0">
                <a:latin typeface="Book Antiqua" pitchFamily="18" charset="0"/>
              </a:rPr>
              <a:t> Контроль та аудит у бюджетному процесі ”)</a:t>
            </a:r>
            <a:endParaRPr lang="ru-RU" sz="2800" dirty="0" smtClean="0">
              <a:latin typeface="Book Antiqua" pitchFamily="18" charset="0"/>
            </a:endParaRPr>
          </a:p>
          <a:p>
            <a:pPr fontAlgn="base"/>
            <a:r>
              <a:rPr lang="uk-UA" dirty="0" smtClean="0">
                <a:latin typeface="Book Antiqua" pitchFamily="18" charset="0"/>
              </a:rPr>
              <a:t>Постанова Кабінету Міністрів України № 1062 від 12.12.2018 "Про затвердження Основних засад здійснення внутрішнього контролю розпорядниками бюджетних коштів …………………..”</a:t>
            </a:r>
          </a:p>
          <a:p>
            <a:pPr lvl="0" fontAlgn="base"/>
            <a:r>
              <a:rPr lang="uk-UA" dirty="0" smtClean="0">
                <a:latin typeface="Book Antiqua" pitchFamily="18" charset="0"/>
              </a:rPr>
              <a:t>Наказ Міністерства фінансів України від 19.04.2019 №160 «Про затвердження форми Звіту про стан організації та здійснення внутрішнього контролю у розрізі елементів внутрішнього контролю»</a:t>
            </a:r>
          </a:p>
          <a:p>
            <a:pPr lvl="0"/>
            <a:r>
              <a:rPr lang="ru-RU" dirty="0" smtClean="0">
                <a:latin typeface="Book Antiqua" pitchFamily="18" charset="0"/>
              </a:rPr>
              <a:t>та </a:t>
            </a:r>
            <a:r>
              <a:rPr lang="ru-RU" dirty="0" err="1" smtClean="0">
                <a:latin typeface="Book Antiqua" pitchFamily="18" charset="0"/>
              </a:rPr>
              <a:t>інш</a:t>
            </a:r>
            <a:r>
              <a:rPr lang="ru-RU" dirty="0" smtClean="0">
                <a:latin typeface="Book Antiqua" pitchFamily="18" charset="0"/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dirty="0" smtClean="0">
                <a:solidFill>
                  <a:srgbClr val="FF0000"/>
                </a:solidFill>
                <a:latin typeface="Book Antiqua" pitchFamily="18" charset="0"/>
              </a:rPr>
              <a:t>ЛІКИ  - з</a:t>
            </a:r>
            <a:r>
              <a:rPr lang="uk-UA" sz="3100" b="1" dirty="0" smtClean="0">
                <a:solidFill>
                  <a:srgbClr val="FF0000"/>
                </a:solidFill>
                <a:latin typeface="Book Antiqua" pitchFamily="18" charset="0"/>
              </a:rPr>
              <a:t>апровадження системи внутрішнього контролю і внутрішнього аудиту </a:t>
            </a:r>
            <a:r>
              <a:rPr lang="uk-UA" sz="3100" smtClean="0">
                <a:solidFill>
                  <a:srgbClr val="FF0000"/>
                </a:solidFill>
                <a:latin typeface="Book Antiqua" pitchFamily="18" charset="0"/>
              </a:rPr>
              <a:t>(ВК-ВА)</a:t>
            </a: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4795" y="2171989"/>
            <a:ext cx="7886700" cy="43513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uk-UA" b="1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uk-UA" b="1" dirty="0" err="1" smtClean="0">
                <a:latin typeface="Book Antiqua" pitchFamily="18" charset="0"/>
              </a:rPr>
              <a:t>Мы</a:t>
            </a:r>
            <a:r>
              <a:rPr lang="uk-UA" b="1" dirty="0" smtClean="0">
                <a:latin typeface="Book Antiqua" pitchFamily="18" charset="0"/>
              </a:rPr>
              <a:t> </a:t>
            </a:r>
            <a:r>
              <a:rPr lang="uk-UA" b="1" dirty="0" err="1" smtClean="0">
                <a:latin typeface="Book Antiqua" pitchFamily="18" charset="0"/>
              </a:rPr>
              <a:t>строим</a:t>
            </a:r>
            <a:r>
              <a:rPr lang="uk-UA" b="1" dirty="0" smtClean="0">
                <a:latin typeface="Book Antiqua" pitchFamily="18" charset="0"/>
              </a:rPr>
              <a:t> </a:t>
            </a:r>
            <a:r>
              <a:rPr lang="uk-UA" b="1" dirty="0" err="1" smtClean="0">
                <a:latin typeface="Book Antiqua" pitchFamily="18" charset="0"/>
              </a:rPr>
              <a:t>хорошие</a:t>
            </a:r>
            <a:r>
              <a:rPr lang="uk-UA" b="1" dirty="0" smtClean="0">
                <a:latin typeface="Book Antiqua" pitchFamily="18" charset="0"/>
              </a:rPr>
              <a:t> дороги не потому </a:t>
            </a:r>
            <a:r>
              <a:rPr lang="uk-UA" b="1" dirty="0" err="1" smtClean="0">
                <a:latin typeface="Book Antiqua" pitchFamily="18" charset="0"/>
              </a:rPr>
              <a:t>что</a:t>
            </a:r>
            <a:r>
              <a:rPr lang="uk-UA" b="1" dirty="0" smtClean="0">
                <a:latin typeface="Book Antiqua" pitchFamily="18" charset="0"/>
              </a:rPr>
              <a:t> </a:t>
            </a:r>
            <a:r>
              <a:rPr lang="uk-UA" b="1" dirty="0" err="1" smtClean="0">
                <a:latin typeface="Book Antiqua" pitchFamily="18" charset="0"/>
              </a:rPr>
              <a:t>богатые</a:t>
            </a:r>
            <a:r>
              <a:rPr lang="uk-UA" b="1" dirty="0" smtClean="0">
                <a:latin typeface="Book Antiqua" pitchFamily="18" charset="0"/>
              </a:rPr>
              <a:t>, </a:t>
            </a:r>
            <a:endParaRPr lang="en-US" b="1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uk-UA" b="1" dirty="0" smtClean="0">
                <a:latin typeface="Book Antiqua" pitchFamily="18" charset="0"/>
              </a:rPr>
              <a:t>а </a:t>
            </a:r>
            <a:r>
              <a:rPr lang="uk-UA" b="1" dirty="0" err="1" smtClean="0">
                <a:latin typeface="Book Antiqua" pitchFamily="18" charset="0"/>
              </a:rPr>
              <a:t>мы</a:t>
            </a:r>
            <a:r>
              <a:rPr lang="uk-UA" b="1" dirty="0" smtClean="0">
                <a:latin typeface="Book Antiqua" pitchFamily="18" charset="0"/>
              </a:rPr>
              <a:t> </a:t>
            </a:r>
            <a:r>
              <a:rPr lang="uk-UA" b="1" dirty="0" err="1" smtClean="0">
                <a:latin typeface="Book Antiqua" pitchFamily="18" charset="0"/>
              </a:rPr>
              <a:t>богатые</a:t>
            </a:r>
            <a:r>
              <a:rPr lang="uk-UA" b="1" dirty="0" smtClean="0">
                <a:latin typeface="Book Antiqua" pitchFamily="18" charset="0"/>
              </a:rPr>
              <a:t> потому </a:t>
            </a:r>
            <a:r>
              <a:rPr lang="uk-UA" b="1" dirty="0" err="1" smtClean="0">
                <a:latin typeface="Book Antiqua" pitchFamily="18" charset="0"/>
              </a:rPr>
              <a:t>что</a:t>
            </a:r>
            <a:r>
              <a:rPr lang="uk-UA" b="1" dirty="0" smtClean="0">
                <a:latin typeface="Book Antiqua" pitchFamily="18" charset="0"/>
              </a:rPr>
              <a:t> </a:t>
            </a:r>
            <a:r>
              <a:rPr lang="uk-UA" b="1" dirty="0" err="1" smtClean="0">
                <a:latin typeface="Book Antiqua" pitchFamily="18" charset="0"/>
              </a:rPr>
              <a:t>строим</a:t>
            </a:r>
            <a:r>
              <a:rPr lang="uk-UA" b="1" dirty="0" smtClean="0">
                <a:latin typeface="Book Antiqua" pitchFamily="18" charset="0"/>
              </a:rPr>
              <a:t> </a:t>
            </a:r>
            <a:endParaRPr lang="en-US" b="1" dirty="0" smtClean="0">
              <a:latin typeface="Book Antiqua" pitchFamily="18" charset="0"/>
            </a:endParaRPr>
          </a:p>
          <a:p>
            <a:pPr algn="ctr">
              <a:buNone/>
            </a:pPr>
            <a:r>
              <a:rPr lang="uk-UA" sz="3500" b="1" dirty="0" err="1" smtClean="0">
                <a:solidFill>
                  <a:srgbClr val="FF0000"/>
                </a:solidFill>
                <a:latin typeface="Book Antiqua" pitchFamily="18" charset="0"/>
              </a:rPr>
              <a:t>хорошие</a:t>
            </a:r>
            <a:r>
              <a:rPr lang="uk-UA" sz="3500" b="1" dirty="0" smtClean="0">
                <a:solidFill>
                  <a:srgbClr val="FF0000"/>
                </a:solidFill>
                <a:latin typeface="Book Antiqua" pitchFamily="18" charset="0"/>
              </a:rPr>
              <a:t> дороги</a:t>
            </a:r>
            <a:endParaRPr lang="ru-RU" sz="35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r">
              <a:buNone/>
            </a:pPr>
            <a:endParaRPr lang="uk-UA" dirty="0" smtClean="0">
              <a:latin typeface="Book Antiqua" pitchFamily="18" charset="0"/>
            </a:endParaRPr>
          </a:p>
          <a:p>
            <a:pPr algn="r">
              <a:buNone/>
            </a:pPr>
            <a:endParaRPr lang="uk-UA" dirty="0" smtClean="0">
              <a:latin typeface="Book Antiqua" pitchFamily="18" charset="0"/>
            </a:endParaRPr>
          </a:p>
          <a:p>
            <a:pPr algn="r">
              <a:buNone/>
            </a:pPr>
            <a:r>
              <a:rPr lang="uk-UA" dirty="0" smtClean="0">
                <a:latin typeface="Book Antiqua" pitchFamily="18" charset="0"/>
              </a:rPr>
              <a:t>(</a:t>
            </a:r>
            <a:r>
              <a:rPr lang="uk-UA" dirty="0" err="1" smtClean="0">
                <a:latin typeface="Book Antiqua" pitchFamily="18" charset="0"/>
              </a:rPr>
              <a:t>американская</a:t>
            </a:r>
            <a:r>
              <a:rPr lang="uk-UA" dirty="0" smtClean="0">
                <a:latin typeface="Book Antiqua" pitchFamily="18" charset="0"/>
              </a:rPr>
              <a:t> </a:t>
            </a:r>
            <a:r>
              <a:rPr lang="uk-UA" dirty="0" err="1" smtClean="0">
                <a:latin typeface="Book Antiqua" pitchFamily="18" charset="0"/>
              </a:rPr>
              <a:t>пословица</a:t>
            </a:r>
            <a:r>
              <a:rPr lang="uk-UA" dirty="0" smtClean="0">
                <a:latin typeface="Book Antiqua" pitchFamily="18" charset="0"/>
              </a:rPr>
              <a:t>)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just"/>
            <a:r>
              <a:rPr lang="uk-UA" sz="2500" b="1" dirty="0" smtClean="0">
                <a:latin typeface="Book Antiqua" pitchFamily="18" charset="0"/>
              </a:rPr>
              <a:t>Висновки аудиту ефективності утримання дорожньо-транспортної інфраструктури міста (громадського)</a:t>
            </a:r>
            <a:endParaRPr lang="ru-RU" sz="2500" b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-1" y="1825625"/>
            <a:ext cx="8977745" cy="435133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>
                <a:latin typeface="Book Antiqua" pitchFamily="18" charset="0"/>
              </a:rPr>
              <a:t>- повна відсутність стратегічного бачення розвитку дорожньої та транспортної інфраструктури міста:</a:t>
            </a:r>
            <a:endParaRPr lang="ru-RU" dirty="0" smtClean="0">
              <a:latin typeface="Book Antiqua" pitchFamily="18" charset="0"/>
            </a:endParaRPr>
          </a:p>
          <a:p>
            <a:pPr>
              <a:buNone/>
            </a:pPr>
            <a:endParaRPr lang="uk-UA" dirty="0" smtClean="0">
              <a:latin typeface="Book Antiqua" pitchFamily="18" charset="0"/>
            </a:endParaRPr>
          </a:p>
          <a:p>
            <a:pPr>
              <a:buNone/>
            </a:pPr>
            <a:r>
              <a:rPr lang="uk-UA" dirty="0" smtClean="0">
                <a:latin typeface="Book Antiqua" pitchFamily="18" charset="0"/>
              </a:rPr>
              <a:t>Миколаївською </a:t>
            </a:r>
            <a:r>
              <a:rPr lang="uk-UA" dirty="0" err="1" smtClean="0">
                <a:latin typeface="Book Antiqua" pitchFamily="18" charset="0"/>
              </a:rPr>
              <a:t>МР</a:t>
            </a:r>
            <a:r>
              <a:rPr lang="uk-UA" dirty="0" smtClean="0">
                <a:latin typeface="Book Antiqua" pitchFamily="18" charset="0"/>
              </a:rPr>
              <a:t> станом на 2019р не затверджено не тільки будь якого стратегічного документу, що унормовує розвиток автомобільних доріг, а навіть взагалі Стратегій розвитку міста на середньостроковий або довгостроковий період.</a:t>
            </a:r>
          </a:p>
          <a:p>
            <a:pPr>
              <a:buNone/>
            </a:pPr>
            <a:r>
              <a:rPr lang="uk-UA" dirty="0" smtClean="0">
                <a:latin typeface="Book Antiqua" pitchFamily="18" charset="0"/>
              </a:rPr>
              <a:t>В 2006р ММР затвердила Стратегічний план економічного розвитку м. Миколаєва як концепцію  </a:t>
            </a:r>
            <a:r>
              <a:rPr lang="uk-UA" u="sng" dirty="0" smtClean="0">
                <a:latin typeface="Book Antiqua" pitchFamily="18" charset="0"/>
                <a:hlinkClick r:id="rId2"/>
              </a:rPr>
              <a:t>https://mkrada.gov.ua/documents/460.html</a:t>
            </a:r>
            <a:r>
              <a:rPr lang="uk-UA" dirty="0" smtClean="0">
                <a:latin typeface="Book Antiqua" pitchFamily="18" charset="0"/>
              </a:rPr>
              <a:t>. Але навіть в даному програмному документі не визначено стратегічна /операційна ціль як розвиток автомобільних доріг в громаді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just"/>
            <a:r>
              <a:rPr lang="uk-UA" sz="2500" b="1" dirty="0" smtClean="0">
                <a:latin typeface="Book Antiqua" pitchFamily="18" charset="0"/>
              </a:rPr>
              <a:t>Висновки аудиту ефективності утримання дорожньо-транспортної інфраструктури міста (громадського)</a:t>
            </a:r>
            <a:endParaRPr lang="ru-RU" sz="2500" b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Book Antiqua" pitchFamily="18" charset="0"/>
              </a:rPr>
              <a:t>Жодної статистичної інформації щодо кількості та протяжності доріг Миколаєва, </a:t>
            </a:r>
          </a:p>
          <a:p>
            <a:r>
              <a:rPr lang="uk-UA" dirty="0" smtClean="0">
                <a:latin typeface="Book Antiqua" pitchFamily="18" charset="0"/>
              </a:rPr>
              <a:t>що потребують капітального, поточного ремонту , Програма ЖКГ до 2019р, </a:t>
            </a:r>
          </a:p>
          <a:p>
            <a:r>
              <a:rPr lang="uk-UA" dirty="0" smtClean="0">
                <a:latin typeface="Book Antiqua" pitchFamily="18" charset="0"/>
              </a:rPr>
              <a:t>яка є підставою для фінансування означених робіт з міського бюджету, не містить.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just"/>
            <a:r>
              <a:rPr lang="uk-UA" sz="2500" b="1" dirty="0" smtClean="0">
                <a:latin typeface="Book Antiqua" pitchFamily="18" charset="0"/>
              </a:rPr>
              <a:t>Висновки аудиту ефективності утримання дорожньо-транспортної інфраструктури міста (громадського)</a:t>
            </a:r>
            <a:endParaRPr lang="ru-RU" sz="2500" b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633728"/>
            <a:ext cx="8659688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Розподілення повноважень між розпорядниками  недоцільне та неефективне.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Надмірна кількість профільних розпорядників з дробленням та дублюванням функцій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endParaRPr kumimoji="0" lang="uk-U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Tx/>
              <a:buChar char="-"/>
              <a:tabLst/>
              <a:defRPr/>
            </a:pPr>
            <a:r>
              <a:rPr kumimoji="0" lang="uk-U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Нечіткість та розмитість цілей та завдань розпорядників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Autofit/>
          </a:bodyPr>
          <a:lstStyle/>
          <a:p>
            <a:pPr algn="just"/>
            <a:r>
              <a:rPr lang="uk-UA" sz="2500" b="1" dirty="0" smtClean="0">
                <a:latin typeface="Book Antiqua" pitchFamily="18" charset="0"/>
              </a:rPr>
              <a:t>Висновки аудиту ефективності утримання дорожньо-транспортної інфраструктури міста (громадського)</a:t>
            </a:r>
            <a:endParaRPr lang="ru-RU" sz="2500" b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Book Antiqua" pitchFamily="18" charset="0"/>
              </a:rPr>
              <a:t>Жодних середньострокових/ довгострокових планів по утриманню автомобільних доріг міста (поточні (ямкові) та капітальні ремонти) не існує. Розпорядники керуються тільки складеними оперативними на бюджетний рік планами закупівель.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-1" y="0"/>
            <a:ext cx="8866909" cy="1325563"/>
          </a:xfrm>
        </p:spPr>
        <p:txBody>
          <a:bodyPr>
            <a:noAutofit/>
          </a:bodyPr>
          <a:lstStyle/>
          <a:p>
            <a:pPr algn="just"/>
            <a:r>
              <a:rPr lang="uk-UA" sz="2500" b="1" dirty="0" smtClean="0">
                <a:latin typeface="Book Antiqua" pitchFamily="18" charset="0"/>
              </a:rPr>
              <a:t>Висновки аудиту ефективності утримання дорожньо-транспортної інфраструктури міста (громадського)</a:t>
            </a:r>
            <a:endParaRPr lang="ru-RU" sz="2500" b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</TotalTime>
  <Words>906</Words>
  <Application>Microsoft Office PowerPoint</Application>
  <PresentationFormat>Экран (4:3)</PresentationFormat>
  <Paragraphs>103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ХВОРОБИ та ЛІКИ  ефективності ОМС </vt:lpstr>
      <vt:lpstr>ХВОРОБА – повна відсутність контролю виконання повноважень ВО місцевих рад (внутрішній контроль та внутрішній аудит)</vt:lpstr>
      <vt:lpstr>ХВОРОБА – повна відсутність контролю виконання повноважень ВО місцевих рад (внутрішній контроль та внутрішній аудит))</vt:lpstr>
      <vt:lpstr>ЛІКИ  - запровадження системи внутрішнього контролю і внутрішнього аудиту (ВК-ВА) </vt:lpstr>
      <vt:lpstr>Висновки аудиту ефективності утримання дорожньо-транспортної інфраструктури міста (громадського)</vt:lpstr>
      <vt:lpstr>Висновки аудиту ефективності утримання дорожньо-транспортної інфраструктури міста (громадського)</vt:lpstr>
      <vt:lpstr>Висновки аудиту ефективності утримання дорожньо-транспортної інфраструктури міста (громадського)</vt:lpstr>
      <vt:lpstr>Висновки аудиту ефективності утримання дорожньо-транспортної інфраструктури міста (громадського)</vt:lpstr>
      <vt:lpstr>Висновки аудиту ефективності утримання дорожньо-транспортної інфраструктури міста (громадського)</vt:lpstr>
      <vt:lpstr>Висновки аудиту ефективності утримання дорожньо-транспортної інфраструктури міста (громадського)</vt:lpstr>
      <vt:lpstr>Висновки аудиту ефективності утримання дорожньо-транспортної інфраструктури міста (громадського)</vt:lpstr>
      <vt:lpstr>Висновки аудиту ефективності утримання дорожньо-транспортної інфраструктури міста (громадського)</vt:lpstr>
      <vt:lpstr>Висновки аудиту ефективності утримання дорожньо-транспортної інфраструктури міста (громадського)</vt:lpstr>
      <vt:lpstr>Висновки аудиту ефективності утримання дорожньо-транспортної інфраструктури міста (громадського)</vt:lpstr>
      <vt:lpstr>НАСЛІДКИ</vt:lpstr>
      <vt:lpstr>НАСЛІДКИ</vt:lpstr>
      <vt:lpstr>НАСЛІДКИ</vt:lpstr>
      <vt:lpstr>НАСЛІДКИ</vt:lpstr>
      <vt:lpstr>ПРОПОЗИЦІЇ</vt:lpstr>
      <vt:lpstr>ПРОПОЗИЦІЇ</vt:lpstr>
      <vt:lpstr>ПРОПОЗИЦІЇ</vt:lpstr>
      <vt:lpstr>ПРОПОЗИЦІЇ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ХВОРОБИ та ЛІКИ ефективності бюджету міста</dc:title>
  <dc:creator>Пользователь</dc:creator>
  <cp:lastModifiedBy>User</cp:lastModifiedBy>
  <cp:revision>23</cp:revision>
  <dcterms:created xsi:type="dcterms:W3CDTF">2019-09-18T11:14:16Z</dcterms:created>
  <dcterms:modified xsi:type="dcterms:W3CDTF">2019-11-06T07:16:29Z</dcterms:modified>
</cp:coreProperties>
</file>